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0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7A44B-D4ED-4D9D-ACF8-E6F9EDAC94F2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EFF14-0CE0-4AC0-ABEA-C2758739B25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480821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EFF14-0CE0-4AC0-ABEA-C2758739B251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631464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4DC3-976F-4AFC-AEF7-1C6A5174599C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5546-877A-4906-B956-1C1593EA09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4DC3-976F-4AFC-AEF7-1C6A5174599C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5546-877A-4906-B956-1C1593EA09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4DC3-976F-4AFC-AEF7-1C6A5174599C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5546-877A-4906-B956-1C1593EA09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4DC3-976F-4AFC-AEF7-1C6A5174599C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5546-877A-4906-B956-1C1593EA09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4DC3-976F-4AFC-AEF7-1C6A5174599C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5546-877A-4906-B956-1C1593EA09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4DC3-976F-4AFC-AEF7-1C6A5174599C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5546-877A-4906-B956-1C1593EA09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4DC3-976F-4AFC-AEF7-1C6A5174599C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5546-877A-4906-B956-1C1593EA09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4DC3-976F-4AFC-AEF7-1C6A5174599C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5546-877A-4906-B956-1C1593EA09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4DC3-976F-4AFC-AEF7-1C6A5174599C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5546-877A-4906-B956-1C1593EA09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4DC3-976F-4AFC-AEF7-1C6A5174599C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C5546-877A-4906-B956-1C1593EA092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04DC3-976F-4AFC-AEF7-1C6A5174599C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8C5546-877A-4906-B956-1C1593EA092D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D04DC3-976F-4AFC-AEF7-1C6A5174599C}" type="datetimeFigureOut">
              <a:rPr lang="hu-HU" smtClean="0"/>
              <a:pPr/>
              <a:t>2014.02.05.</a:t>
            </a:fld>
            <a:endParaRPr lang="hu-H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8C5546-877A-4906-B956-1C1593EA092D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Problémák a robbanóanyagok tárolásából származó kockázatok elemzésében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4293096"/>
            <a:ext cx="7854696" cy="1752600"/>
          </a:xfrm>
        </p:spPr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ELŐADÁS </a:t>
            </a:r>
          </a:p>
          <a:p>
            <a:r>
              <a:rPr lang="hu-HU" dirty="0" smtClean="0">
                <a:solidFill>
                  <a:schemeClr val="tx1"/>
                </a:solidFill>
              </a:rPr>
              <a:t>2012. Október 10-én</a:t>
            </a:r>
            <a:endParaRPr lang="hu-H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7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32656"/>
            <a:ext cx="9180512" cy="6525344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fenti képletben </a:t>
            </a:r>
            <a:r>
              <a:rPr lang="hu-HU" sz="2400" dirty="0"/>
              <a:t>L </a:t>
            </a:r>
            <a:r>
              <a:rPr lang="hu-HU" sz="2400" baseline="-25000" dirty="0"/>
              <a:t>i </a:t>
            </a:r>
            <a:r>
              <a:rPr lang="hu-HU" sz="2400" baseline="-25000" dirty="0" smtClean="0"/>
              <a:t> </a:t>
            </a:r>
            <a:r>
              <a:rPr lang="hu-HU" dirty="0" smtClean="0"/>
              <a:t>és </a:t>
            </a:r>
            <a:r>
              <a:rPr lang="hu-HU" sz="2400" dirty="0" err="1"/>
              <a:t>L</a:t>
            </a:r>
            <a:r>
              <a:rPr lang="hu-HU" sz="2400" baseline="-25000" dirty="0" err="1"/>
              <a:t>o</a:t>
            </a:r>
            <a:r>
              <a:rPr lang="hu-HU" sz="2400" baseline="-25000" dirty="0"/>
              <a:t> </a:t>
            </a:r>
            <a:r>
              <a:rPr lang="hu-HU" dirty="0" smtClean="0"/>
              <a:t>meghatározása </a:t>
            </a:r>
            <a:r>
              <a:rPr lang="hu-HU" dirty="0"/>
              <a:t>az alábbi képletekkel történik</a:t>
            </a:r>
            <a:r>
              <a:rPr lang="hu-HU" dirty="0" smtClean="0"/>
              <a:t>:</a:t>
            </a:r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ahol	: </a:t>
            </a:r>
            <a:r>
              <a:rPr lang="hu-HU" sz="2800" dirty="0" err="1" smtClean="0"/>
              <a:t>L</a:t>
            </a:r>
            <a:r>
              <a:rPr lang="hu-HU" sz="2800" baseline="-25000" dirty="0" err="1" smtClean="0"/>
              <a:t>o</a:t>
            </a:r>
            <a:r>
              <a:rPr lang="hu-HU" sz="9600" baseline="-25000" dirty="0" smtClean="0"/>
              <a:t> </a:t>
            </a:r>
            <a:r>
              <a:rPr lang="hu-HU" dirty="0" smtClean="0"/>
              <a:t>Robbanásból származó halálozási valószínűség szabadtéren</a:t>
            </a:r>
          </a:p>
          <a:p>
            <a:r>
              <a:rPr lang="hu-HU" dirty="0"/>
              <a:t>	</a:t>
            </a:r>
            <a:r>
              <a:rPr lang="hu-HU" sz="2800" dirty="0"/>
              <a:t>L </a:t>
            </a:r>
            <a:r>
              <a:rPr lang="hu-HU" sz="2800" baseline="-25000" dirty="0" smtClean="0"/>
              <a:t>i</a:t>
            </a:r>
            <a:r>
              <a:rPr lang="hu-HU" dirty="0" smtClean="0"/>
              <a:t>:</a:t>
            </a:r>
            <a:r>
              <a:rPr lang="hu-HU" dirty="0"/>
              <a:t>	Robbanásból származó halálozási valószínűség épületben</a:t>
            </a:r>
          </a:p>
          <a:p>
            <a:r>
              <a:rPr lang="hu-HU" dirty="0"/>
              <a:t>	R:	a vizsgált távolság (m)</a:t>
            </a:r>
          </a:p>
          <a:p>
            <a:r>
              <a:rPr lang="hu-HU" dirty="0"/>
              <a:t>	Q:	a robbanóanyag </a:t>
            </a:r>
            <a:r>
              <a:rPr lang="hu-HU" dirty="0" smtClean="0"/>
              <a:t>tömege </a:t>
            </a:r>
            <a:r>
              <a:rPr lang="hu-HU" dirty="0"/>
              <a:t>(kg)</a:t>
            </a:r>
          </a:p>
          <a:p>
            <a:endParaRPr lang="hu-H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340768"/>
            <a:ext cx="532859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903649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26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979"/>
            <a:ext cx="8229600" cy="996720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Frekvencia</a:t>
            </a:r>
            <a:r>
              <a:rPr lang="hu-HU" sz="3200" dirty="0"/>
              <a:t>: </a:t>
            </a:r>
            <a:r>
              <a:rPr lang="hu-HU" sz="3200" dirty="0" smtClean="0"/>
              <a:t>2e-4/év, Q </a:t>
            </a:r>
            <a:r>
              <a:rPr lang="hu-HU" sz="3200" dirty="0"/>
              <a:t>= 8000 kg </a:t>
            </a:r>
            <a:br>
              <a:rPr lang="hu-HU" sz="3200" dirty="0"/>
            </a:br>
            <a:endParaRPr lang="hu-H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692697"/>
            <a:ext cx="9252519" cy="624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374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/>
            </a:r>
            <a:br>
              <a:rPr lang="hu-HU" dirty="0"/>
            </a:br>
            <a:r>
              <a:rPr lang="hu-HU" sz="3600" b="1" i="1" dirty="0"/>
              <a:t>A módszer használhatóságának elemzése egy a valóságban bekövetkezett detonáció </a:t>
            </a:r>
            <a:r>
              <a:rPr lang="hu-HU" sz="3600" b="1" i="1" dirty="0" smtClean="0"/>
              <a:t>példáján</a:t>
            </a:r>
            <a:endParaRPr lang="hu-H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1"/>
            <a:ext cx="9116888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092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/>
            </a:r>
            <a:br>
              <a:rPr lang="hu-HU" dirty="0"/>
            </a:br>
            <a:r>
              <a:rPr lang="hu-HU" b="1" i="1" dirty="0"/>
              <a:t>Az esemény körülményei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2008</a:t>
            </a:r>
            <a:r>
              <a:rPr lang="hu-HU" dirty="0"/>
              <a:t>. június 28-án délelőtt a </a:t>
            </a:r>
            <a:r>
              <a:rPr lang="hu-HU" dirty="0" err="1"/>
              <a:t>Nike-Fiocchi</a:t>
            </a:r>
            <a:r>
              <a:rPr lang="hu-HU" dirty="0"/>
              <a:t> Kft. balatonfűzfői telephelyén az 5-ös számú raktárépület egyik helységében tűz keletkezett, majd robbanás </a:t>
            </a:r>
            <a:r>
              <a:rPr lang="hu-HU" dirty="0" smtClean="0"/>
              <a:t>történt.</a:t>
            </a:r>
            <a:r>
              <a:rPr lang="hu-HU" dirty="0"/>
              <a:t> </a:t>
            </a:r>
            <a:r>
              <a:rPr lang="hu-HU" dirty="0" smtClean="0"/>
              <a:t>A </a:t>
            </a:r>
            <a:r>
              <a:rPr lang="hu-HU" dirty="0"/>
              <a:t>raktártereket harántirányban és északi hosszirányban robbanás-biztos vasbeton falak határolják. A déli oldalon hasadó-nyíló felületként fémvázas üveg, mint térelhatároló, illetve kőszivacs repülőtető épült. A bejárati ajtók előtt 60 cm magas rámpa van. Az épület falszerkezete vasbeton vázszerkezet között 10 cm illetve 15 cm vastag kőszivacs lapokból falazott, hasad-nyíló felületként kialakított falazat. Födémszerkezet alul bordás vasbeton, illetve vázszerkezethez kapcsolt hosszanti merevítő keretek. Nyílászárók fém, sík acél lemezelt ajtók. Padozat simított beton, illetve szikramentes aszfalt. Az épület földsáncokkal bevédett.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7920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-36512" y="0"/>
            <a:ext cx="9180512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/>
              <a:t>A robbanás a raktárépület 8-as számú helységében keletkezett, ahol az üzemeltető a gyártási selejtként nagy mennyiségben felhalmozódott hulladék csappantyút, füstpatront, ködtermékeket, gyújtózsinórt, villanógránátot és ködgyertyát tárolt. A tárolt robbanóanyagok mennyisége 225 kg TNT ekvivalens tömegnek felt meg. </a:t>
            </a: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A </a:t>
            </a:r>
            <a:r>
              <a:rPr lang="hu-HU" dirty="0"/>
              <a:t>robbanás feltételezett oka az, hogy az előző éjszakai jelentős esővel járó vihar vízbefolyást eredményezett, amely kiváltotta a </a:t>
            </a:r>
            <a:r>
              <a:rPr lang="hu-HU" dirty="0" err="1"/>
              <a:t>hexaklóretános</a:t>
            </a:r>
            <a:r>
              <a:rPr lang="hu-HU" dirty="0"/>
              <a:t> ködtermék melegedését, öngyulladását, </a:t>
            </a:r>
            <a:r>
              <a:rPr lang="hu-HU" dirty="0" smtClean="0"/>
              <a:t>ami </a:t>
            </a:r>
            <a:r>
              <a:rPr lang="hu-HU" dirty="0"/>
              <a:t>a későbbiekben detonációhoz vezetett</a:t>
            </a:r>
            <a:r>
              <a:rPr lang="hu-HU" dirty="0" smtClean="0"/>
              <a:t>.</a:t>
            </a:r>
            <a:endParaRPr lang="hu-HU" dirty="0"/>
          </a:p>
          <a:p>
            <a:pPr marL="0" indent="0" algn="just">
              <a:buNone/>
            </a:pPr>
            <a:r>
              <a:rPr lang="hu-HU" dirty="0"/>
              <a:t>A továbbiakban </a:t>
            </a:r>
            <a:r>
              <a:rPr lang="hu-HU" dirty="0" smtClean="0"/>
              <a:t>összehasonlítjuk </a:t>
            </a:r>
            <a:r>
              <a:rPr lang="hu-HU" dirty="0"/>
              <a:t>a kockázatelemzés készítése során alkalmazott számítási módszerek eredményeit a gyakorlati - bekövetkezett esemény következményei - tapasztalatokkal.</a:t>
            </a:r>
          </a:p>
        </p:txBody>
      </p:sp>
    </p:spTree>
    <p:extLst>
      <p:ext uri="{BB962C8B-B14F-4D97-AF65-F5344CB8AC3E}">
        <p14:creationId xmlns:p14="http://schemas.microsoft.com/office/powerpoint/2010/main" xmlns="" val="17626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u-HU" b="1" i="1" dirty="0"/>
              <a:t>DNV </a:t>
            </a:r>
            <a:r>
              <a:rPr lang="hu-HU" b="1" i="1" dirty="0" err="1"/>
              <a:t>Phast</a:t>
            </a:r>
            <a:r>
              <a:rPr lang="hu-HU" b="1" i="1" dirty="0"/>
              <a:t> modellezés eredményei</a:t>
            </a:r>
            <a:endParaRPr lang="hu-H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736849"/>
            <a:ext cx="9108504" cy="6086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680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3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090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692696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/>
              <a:t/>
            </a:r>
            <a:br>
              <a:rPr lang="hu-HU" dirty="0"/>
            </a:br>
            <a:r>
              <a:rPr lang="hu-HU" sz="6000" b="1" dirty="0"/>
              <a:t>SAVE II. modellezés</a:t>
            </a:r>
            <a:endParaRPr lang="hu-HU" sz="6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60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111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hu-HU" i="1" dirty="0"/>
              <a:t>A valós következmények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620688"/>
            <a:ext cx="8928992" cy="5703912"/>
          </a:xfrm>
        </p:spPr>
        <p:txBody>
          <a:bodyPr/>
          <a:lstStyle/>
          <a:p>
            <a:pPr marL="0" lvl="0" indent="0">
              <a:buNone/>
            </a:pPr>
            <a:endParaRPr lang="hu-HU" dirty="0" smtClean="0"/>
          </a:p>
          <a:p>
            <a:r>
              <a:rPr lang="hu-HU" dirty="0" smtClean="0"/>
              <a:t>Romboló </a:t>
            </a:r>
            <a:r>
              <a:rPr lang="hu-HU" dirty="0"/>
              <a:t>hatás – a robbanás közvetlen környezetének maradó deformáció jelentkezett. A robbanás következtében a csappantyúval érintkező vasbeton fal 1-1,5 m</a:t>
            </a:r>
            <a:r>
              <a:rPr lang="hu-HU" baseline="30000" dirty="0"/>
              <a:t>2</a:t>
            </a:r>
            <a:r>
              <a:rPr lang="hu-HU" dirty="0"/>
              <a:t> területen átszakadt, a hasadó-nyíló felületek megnyíltak, a vasajtó a szemközti földbevédésre repült. Az épület villámhárítója részben, illetve a védődomb területén lévő kerítés részlegesen megsérült.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41393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56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i="1" dirty="0" smtClean="0"/>
              <a:t>Problémafelvetés</a:t>
            </a:r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251520" y="1556792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800" dirty="0" smtClean="0"/>
          </a:p>
          <a:p>
            <a:r>
              <a:rPr lang="hu-HU" sz="2800" dirty="0" smtClean="0"/>
              <a:t>A </a:t>
            </a:r>
            <a:r>
              <a:rPr lang="hu-HU" sz="2800" dirty="0"/>
              <a:t>robbanóanyagok jelenlétéből származó kockázatok elemzésére nincs egyértelműen alkalmazható módszer. A pontszerű forrásból kiinduló robbanás, mint jellemző folyamat pillanatszerűen játszódik le, így a „hagyományos” módszereket – mint például </a:t>
            </a:r>
            <a:r>
              <a:rPr lang="hu-HU" sz="2800" dirty="0" err="1"/>
              <a:t>probit</a:t>
            </a:r>
            <a:r>
              <a:rPr lang="hu-HU" sz="2800" dirty="0"/>
              <a:t> analízis – nem jellemzően alkalmazzák</a:t>
            </a:r>
            <a:r>
              <a:rPr lang="hu-HU" sz="2800" dirty="0" smtClean="0"/>
              <a:t>. Az alkalmazott módszerek:</a:t>
            </a:r>
          </a:p>
          <a:p>
            <a:pPr marL="342900" indent="-342900">
              <a:buFontTx/>
              <a:buChar char="-"/>
            </a:pPr>
            <a:r>
              <a:rPr lang="hu-HU" sz="2800" dirty="0" smtClean="0"/>
              <a:t>2/1987</a:t>
            </a:r>
            <a:r>
              <a:rPr lang="hu-HU" sz="2800" dirty="0"/>
              <a:t>. (II. 17.) </a:t>
            </a:r>
            <a:r>
              <a:rPr lang="hu-HU" sz="2800" dirty="0" err="1"/>
              <a:t>IpM</a:t>
            </a:r>
            <a:r>
              <a:rPr lang="hu-HU" sz="2800" dirty="0"/>
              <a:t> számú rendelettel kiadott Robbanóanyag-ipari Biztonsági </a:t>
            </a:r>
            <a:r>
              <a:rPr lang="hu-HU" sz="2800" dirty="0" smtClean="0"/>
              <a:t>Szabályzat,</a:t>
            </a:r>
          </a:p>
          <a:p>
            <a:pPr marL="342900" indent="-342900">
              <a:buFontTx/>
              <a:buChar char="-"/>
            </a:pPr>
            <a:r>
              <a:rPr lang="hu-HU" sz="2800" dirty="0"/>
              <a:t>A </a:t>
            </a:r>
            <a:r>
              <a:rPr lang="hu-HU" sz="2800" dirty="0" smtClean="0"/>
              <a:t>218/2011. Kormányrendelet </a:t>
            </a:r>
            <a:r>
              <a:rPr lang="hu-HU" sz="2800" dirty="0"/>
              <a:t>előírásainak megfelelő módszer</a:t>
            </a:r>
          </a:p>
        </p:txBody>
      </p:sp>
    </p:spTree>
    <p:extLst>
      <p:ext uri="{BB962C8B-B14F-4D97-AF65-F5344CB8AC3E}">
        <p14:creationId xmlns:p14="http://schemas.microsoft.com/office/powerpoint/2010/main" xmlns="" val="14559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9001702"/>
              </p:ext>
            </p:extLst>
          </p:nvPr>
        </p:nvGraphicFramePr>
        <p:xfrm>
          <a:off x="899592" y="-171402"/>
          <a:ext cx="7488832" cy="7200801"/>
        </p:xfrm>
        <a:graphic>
          <a:graphicData uri="http://schemas.openxmlformats.org/drawingml/2006/table">
            <a:tbl>
              <a:tblPr/>
              <a:tblGrid>
                <a:gridCol w="2172875"/>
                <a:gridCol w="5315957"/>
              </a:tblGrid>
              <a:tr h="6643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b="1" dirty="0">
                          <a:effectLst/>
                          <a:latin typeface="Arial"/>
                          <a:ea typeface="Times New Roman"/>
                        </a:rPr>
                        <a:t>Túlnyomás (bar)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u-HU" sz="700" b="1">
                          <a:effectLst/>
                          <a:latin typeface="Arial"/>
                          <a:ea typeface="Times New Roman"/>
                        </a:rPr>
                        <a:t>Hatás</a:t>
                      </a:r>
                      <a:endParaRPr lang="hu-H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0,001379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>
                          <a:effectLst/>
                          <a:latin typeface="Arial"/>
                          <a:ea typeface="Times New Roman"/>
                        </a:rPr>
                        <a:t>Zavaró hanghatás</a:t>
                      </a:r>
                      <a:endParaRPr lang="hu-H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 dirty="0">
                          <a:effectLst/>
                          <a:latin typeface="Arial"/>
                          <a:ea typeface="Times New Roman"/>
                        </a:rPr>
                        <a:t>0,002069</a:t>
                      </a:r>
                      <a:endParaRPr lang="hu-H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>
                          <a:effectLst/>
                          <a:latin typeface="Arial"/>
                          <a:ea typeface="Times New Roman"/>
                        </a:rPr>
                        <a:t>A nagy ablakok ablaküvegei nagy valószínűséggel betörnek</a:t>
                      </a:r>
                      <a:endParaRPr lang="hu-H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0,002758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>
                          <a:effectLst/>
                          <a:latin typeface="Arial"/>
                          <a:ea typeface="Times New Roman"/>
                        </a:rPr>
                        <a:t>Hangos zaj</a:t>
                      </a:r>
                      <a:endParaRPr lang="hu-H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0,006895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>
                          <a:effectLst/>
                          <a:latin typeface="Arial"/>
                          <a:ea typeface="Times New Roman"/>
                        </a:rPr>
                        <a:t>A kis ablakok ablaküvegei nagy valószínűséggel betörnek</a:t>
                      </a:r>
                      <a:endParaRPr lang="hu-H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0,010343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>
                          <a:effectLst/>
                          <a:latin typeface="Arial"/>
                          <a:ea typeface="Times New Roman"/>
                        </a:rPr>
                        <a:t>Az üvegbetörés tipikus nyomása</a:t>
                      </a:r>
                      <a:endParaRPr lang="hu-H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79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0,020685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>
                          <a:effectLst/>
                          <a:latin typeface="Arial"/>
                          <a:ea typeface="Times New Roman"/>
                        </a:rPr>
                        <a:t>“Biztonsági távolság” határa, amelyen kívül 95%-os valószínűséggel komoly sérüléssel nem kell számolni</a:t>
                      </a:r>
                      <a:endParaRPr lang="hu-H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0,02758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 dirty="0">
                          <a:effectLst/>
                          <a:latin typeface="Arial"/>
                          <a:ea typeface="Times New Roman"/>
                        </a:rPr>
                        <a:t>Kisebb szerkezeti károsodás határa</a:t>
                      </a:r>
                      <a:endParaRPr lang="hu-H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0,048265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 dirty="0">
                          <a:effectLst/>
                          <a:latin typeface="Arial"/>
                          <a:ea typeface="Times New Roman"/>
                        </a:rPr>
                        <a:t>Kisebb szerkezeti károsodás a házakban</a:t>
                      </a:r>
                      <a:endParaRPr lang="hu-H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0,089635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 dirty="0">
                          <a:effectLst/>
                          <a:latin typeface="Arial"/>
                          <a:ea typeface="Times New Roman"/>
                        </a:rPr>
                        <a:t>Acélszerkezetek eltorzulnak</a:t>
                      </a:r>
                      <a:endParaRPr lang="hu-H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0,1379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>
                          <a:effectLst/>
                          <a:latin typeface="Arial"/>
                          <a:ea typeface="Times New Roman"/>
                        </a:rPr>
                        <a:t>A házak fala és teteje részlegesen összeomlik</a:t>
                      </a:r>
                      <a:endParaRPr lang="hu-H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0,172375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>
                          <a:effectLst/>
                          <a:latin typeface="Arial"/>
                          <a:ea typeface="Times New Roman"/>
                        </a:rPr>
                        <a:t>Alsó határa a súlyos szerkezeti károsodásnak</a:t>
                      </a:r>
                      <a:endParaRPr lang="hu-H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0,158585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>
                          <a:effectLst/>
                          <a:latin typeface="Arial"/>
                          <a:ea typeface="Times New Roman"/>
                        </a:rPr>
                        <a:t>A téglafalas házak 50%-a összedől</a:t>
                      </a:r>
                      <a:endParaRPr lang="hu-H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0,20685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>
                          <a:effectLst/>
                          <a:latin typeface="Arial"/>
                          <a:ea typeface="Times New Roman"/>
                        </a:rPr>
                        <a:t>Az épületek acélszerkezete eltorzul</a:t>
                      </a:r>
                      <a:endParaRPr lang="hu-H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0,2758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>
                          <a:effectLst/>
                          <a:latin typeface="Arial"/>
                          <a:ea typeface="Times New Roman"/>
                        </a:rPr>
                        <a:t>Az olaj tankok repednek</a:t>
                      </a:r>
                      <a:endParaRPr lang="hu-H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0,48265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>
                          <a:effectLst/>
                          <a:latin typeface="Arial"/>
                          <a:ea typeface="Times New Roman"/>
                        </a:rPr>
                        <a:t>A házak közel teljes összedőlése</a:t>
                      </a:r>
                      <a:endParaRPr lang="hu-H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0,48265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>
                          <a:effectLst/>
                          <a:latin typeface="Arial"/>
                          <a:ea typeface="Times New Roman"/>
                        </a:rPr>
                        <a:t>A megrakott vasúti vagonok felborulhatnak</a:t>
                      </a:r>
                      <a:endParaRPr lang="hu-H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0,62055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>
                          <a:effectLst/>
                          <a:latin typeface="Arial"/>
                          <a:ea typeface="Times New Roman"/>
                        </a:rPr>
                        <a:t>A megrakott zárt tehervagon teljesen felborul</a:t>
                      </a:r>
                      <a:endParaRPr lang="hu-HU" sz="7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8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900">
                          <a:effectLst/>
                          <a:latin typeface="Arial"/>
                          <a:ea typeface="Times New Roman"/>
                        </a:rPr>
                        <a:t>0,6895</a:t>
                      </a:r>
                      <a:endParaRPr lang="hu-HU" sz="9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u-HU" sz="700" dirty="0">
                          <a:effectLst/>
                          <a:latin typeface="Arial"/>
                          <a:ea typeface="Times New Roman"/>
                        </a:rPr>
                        <a:t>A házak teljes szerkezete valószínűleg lerombolódik</a:t>
                      </a:r>
                      <a:endParaRPr lang="hu-HU" sz="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3666" marR="13666" marT="13666" marB="1366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81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44624"/>
            <a:ext cx="9108504" cy="6813376"/>
          </a:xfrm>
        </p:spPr>
        <p:txBody>
          <a:bodyPr>
            <a:normAutofit lnSpcReduction="10000"/>
          </a:bodyPr>
          <a:lstStyle/>
          <a:p>
            <a:pPr lvl="0"/>
            <a:r>
              <a:rPr lang="hu-HU" dirty="0"/>
              <a:t>Légnyomás – a közelben található épületek üvegablakai betörtek. a kb. 50-60 méterre található 1. számú üzemi épület, illetve az SZ17-es raktárépület ablakai részben betörtek. (Az alábbi térképen az üvegkárt sárga téglalappal jelöltük.)</a:t>
            </a:r>
          </a:p>
          <a:p>
            <a:pPr lvl="0"/>
            <a:r>
              <a:rPr lang="hu-HU" dirty="0"/>
              <a:t>Repesz- (törmelék-) hatás – A robbanást követő helyszíni bejárás során megállapítható volt, hogy a repülőtető téglatörmelékei (a térképen piros övezettel jelölt terület) az epicentrumtól déli irányba (</a:t>
            </a:r>
            <a:r>
              <a:rPr lang="hu-HU" dirty="0" err="1"/>
              <a:t>kifúvás</a:t>
            </a:r>
            <a:r>
              <a:rPr lang="hu-HU" dirty="0"/>
              <a:t> iránya) a védősánc szélességében a </a:t>
            </a:r>
            <a:r>
              <a:rPr lang="hu-HU" dirty="0" err="1"/>
              <a:t>bobpálya</a:t>
            </a:r>
            <a:r>
              <a:rPr lang="hu-HU" dirty="0"/>
              <a:t> kerítéséig hullottak szét. Ezen övezeten belül lehetett a tárolt anyagok csomagoló részeit is megtalálni. Az SZ5-ös raktártól 30 méter szintkülönbséggel alacsonyabban, légvonalban dél-keleti irányba 150 méterre közút és az uszoda parkolója, 220 méterre az uszoda épülete fekszik. Ezen a területeken törmeléket nem találtak.</a:t>
            </a:r>
          </a:p>
          <a:p>
            <a:pPr lvl="0"/>
            <a:r>
              <a:rPr lang="hu-HU" dirty="0"/>
              <a:t>Szeizmikus hatás nem alakult ki.</a:t>
            </a:r>
          </a:p>
          <a:p>
            <a:pPr lvl="0"/>
            <a:r>
              <a:rPr lang="hu-HU" dirty="0"/>
              <a:t>Robbanást követő gyújtóhatás nem alakult ki.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2562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atá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88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0"/>
            <a:ext cx="9108504" cy="6858000"/>
          </a:xfrm>
        </p:spPr>
        <p:txBody>
          <a:bodyPr/>
          <a:lstStyle/>
          <a:p>
            <a:pPr lvl="0"/>
            <a:r>
              <a:rPr lang="hu-HU" dirty="0"/>
              <a:t>Mérgező égéstermék keletkezése: Az esemény során kb. 5 – 6 perc időtartamban különféle, elsősorban </a:t>
            </a:r>
            <a:r>
              <a:rPr lang="hu-HU" dirty="0" err="1"/>
              <a:t>káliumklorát-porcukor-amonklorid</a:t>
            </a:r>
            <a:r>
              <a:rPr lang="hu-HU" dirty="0"/>
              <a:t>, illetve </a:t>
            </a:r>
            <a:r>
              <a:rPr lang="hu-HU" dirty="0" err="1"/>
              <a:t>hexaklóretán-cinkpor</a:t>
            </a:r>
            <a:r>
              <a:rPr lang="hu-HU" dirty="0"/>
              <a:t> keverékéből álló füstök, füstelegyek keletkeztek. A füst az üzem határán túl nem terjedt, lakossági intézkedést nem kellett foganatosítani. A beavatkozó tűzoltóegységek az oltási munkálatokban légzőt alkalmaztak.</a:t>
            </a:r>
          </a:p>
          <a:p>
            <a:pPr lvl="0"/>
            <a:r>
              <a:rPr lang="hu-HU" dirty="0"/>
              <a:t>Biológiai hatás, személyi sérülés nem történt.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597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3912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hu-HU" sz="4000" b="1" i="1" dirty="0"/>
              <a:t>A számított és a valós következmények összevetése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hu-HU" u="sng" dirty="0"/>
              <a:t>A bemutatott szoftveres </a:t>
            </a:r>
            <a:r>
              <a:rPr lang="hu-HU" u="sng" dirty="0" smtClean="0"/>
              <a:t>elemzések </a:t>
            </a:r>
            <a:r>
              <a:rPr lang="hu-HU" u="sng" dirty="0"/>
              <a:t>a valós hatásterületnél nagyobbat eredményeztek. </a:t>
            </a:r>
            <a:r>
              <a:rPr lang="hu-HU" dirty="0"/>
              <a:t>Ez </a:t>
            </a:r>
            <a:r>
              <a:rPr lang="hu-HU" dirty="0" smtClean="0"/>
              <a:t>bizonyítható </a:t>
            </a:r>
            <a:r>
              <a:rPr lang="hu-HU" dirty="0"/>
              <a:t>az ablaktörést okozó légnyomás </a:t>
            </a:r>
            <a:r>
              <a:rPr lang="hu-HU" dirty="0" smtClean="0"/>
              <a:t>vizsgálatával. </a:t>
            </a:r>
          </a:p>
          <a:p>
            <a:pPr marL="0" indent="0" algn="just">
              <a:buNone/>
            </a:pPr>
            <a:r>
              <a:rPr lang="hu-HU" u="sng" dirty="0" smtClean="0"/>
              <a:t>A </a:t>
            </a:r>
            <a:r>
              <a:rPr lang="hu-HU" u="sng" dirty="0"/>
              <a:t>valóságban </a:t>
            </a:r>
            <a:r>
              <a:rPr lang="hu-HU" dirty="0"/>
              <a:t>60 méteres övezeten kívül ablaktöréssel </a:t>
            </a:r>
            <a:r>
              <a:rPr lang="hu-HU" dirty="0" smtClean="0"/>
              <a:t>nem</a:t>
            </a:r>
            <a:r>
              <a:rPr lang="hu-HU" dirty="0"/>
              <a:t>, a 60 méteres övezeten belül </a:t>
            </a:r>
            <a:r>
              <a:rPr lang="hu-HU" dirty="0" smtClean="0"/>
              <a:t>csak </a:t>
            </a:r>
            <a:r>
              <a:rPr lang="hu-HU" dirty="0"/>
              <a:t>részleges ablakbetörés keletkezett. </a:t>
            </a:r>
            <a:endParaRPr lang="hu-HU" dirty="0" smtClean="0"/>
          </a:p>
          <a:p>
            <a:pPr marL="0" indent="0" algn="just">
              <a:buNone/>
            </a:pPr>
            <a:r>
              <a:rPr lang="hu-HU" u="sng" dirty="0" smtClean="0"/>
              <a:t>A </a:t>
            </a:r>
            <a:r>
              <a:rPr lang="hu-HU" u="sng" dirty="0"/>
              <a:t>szoftveres elemzés </a:t>
            </a:r>
            <a:r>
              <a:rPr lang="hu-HU" dirty="0" smtClean="0"/>
              <a:t>azt </a:t>
            </a:r>
            <a:r>
              <a:rPr lang="hu-HU" dirty="0"/>
              <a:t>mutatják, hogy </a:t>
            </a:r>
            <a:r>
              <a:rPr lang="hu-HU" dirty="0" smtClean="0"/>
              <a:t>300 </a:t>
            </a:r>
            <a:r>
              <a:rPr lang="hu-HU" dirty="0"/>
              <a:t>méteres övezetben </a:t>
            </a:r>
            <a:r>
              <a:rPr lang="hu-HU" dirty="0" smtClean="0"/>
              <a:t>kialakuló </a:t>
            </a:r>
            <a:r>
              <a:rPr lang="hu-HU" dirty="0"/>
              <a:t>légnyomás </a:t>
            </a:r>
            <a:r>
              <a:rPr lang="hu-HU" dirty="0" smtClean="0"/>
              <a:t>elérte </a:t>
            </a:r>
            <a:r>
              <a:rPr lang="hu-HU" dirty="0"/>
              <a:t>az ablaktöréshez szükséges </a:t>
            </a:r>
            <a:r>
              <a:rPr lang="hu-HU" dirty="0" smtClean="0"/>
              <a:t>értéket</a:t>
            </a:r>
            <a:r>
              <a:rPr lang="hu-HU" dirty="0"/>
              <a:t>. </a:t>
            </a:r>
            <a:endParaRPr lang="hu-HU" dirty="0" smtClean="0"/>
          </a:p>
          <a:p>
            <a:pPr marL="0" indent="0" algn="just">
              <a:buNone/>
            </a:pPr>
            <a:r>
              <a:rPr lang="hu-HU" u="sng" dirty="0" smtClean="0"/>
              <a:t>A modellezéssel</a:t>
            </a:r>
            <a:r>
              <a:rPr lang="hu-HU" dirty="0" smtClean="0"/>
              <a:t> 225 </a:t>
            </a:r>
            <a:r>
              <a:rPr lang="hu-HU" dirty="0"/>
              <a:t>kg TNT </a:t>
            </a:r>
            <a:r>
              <a:rPr lang="hu-HU" dirty="0" err="1"/>
              <a:t>ekv</a:t>
            </a:r>
            <a:r>
              <a:rPr lang="hu-HU" dirty="0"/>
              <a:t>. tömegű robbanóanyag robbanáskor 40 – 60 méteres övezeten belül olyan túlnyomásértékek alakulnak ki, amelyek következtében a házak fala és teteje részlegesen </a:t>
            </a:r>
            <a:r>
              <a:rPr lang="hu-HU" dirty="0" smtClean="0"/>
              <a:t>összeomlik. </a:t>
            </a:r>
          </a:p>
          <a:p>
            <a:pPr marL="0" indent="0" algn="just">
              <a:buNone/>
            </a:pPr>
            <a:r>
              <a:rPr lang="hu-HU" u="sng" dirty="0" smtClean="0"/>
              <a:t>A </a:t>
            </a:r>
            <a:r>
              <a:rPr lang="hu-HU" u="sng" dirty="0"/>
              <a:t>valóságban </a:t>
            </a:r>
            <a:r>
              <a:rPr lang="hu-HU" dirty="0"/>
              <a:t>a 40 – 60 méteres övezetben található létesítmények </a:t>
            </a:r>
            <a:r>
              <a:rPr lang="hu-HU" dirty="0" smtClean="0"/>
              <a:t>szerkezében </a:t>
            </a:r>
            <a:r>
              <a:rPr lang="hu-HU" dirty="0"/>
              <a:t>nem keletkezett kár.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41131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i="1" dirty="0"/>
              <a:t>Összegzés, konklúzió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fenti elemzések alapján megállapítható, hogy a valóságban – </a:t>
            </a:r>
            <a:r>
              <a:rPr lang="hu-HU" sz="2800" dirty="0" smtClean="0"/>
              <a:t>feltételezhetően </a:t>
            </a:r>
            <a:r>
              <a:rPr lang="hu-HU" sz="2800" dirty="0"/>
              <a:t>a csillapítási </a:t>
            </a:r>
            <a:r>
              <a:rPr lang="hu-HU" sz="2800" dirty="0" smtClean="0"/>
              <a:t>tényezőknek, esetleg a TNT ekvivalens tömeg meghatározási nehézségeinek </a:t>
            </a:r>
            <a:r>
              <a:rPr lang="hu-HU" sz="2800" dirty="0"/>
              <a:t>köszönhetően – </a:t>
            </a:r>
            <a:r>
              <a:rPr lang="hu-HU" sz="2800" u="sng" dirty="0"/>
              <a:t>a hatások jóval kisebbek voltak, mint az eleméleti módszerekkel meghatározott várt következmények</a:t>
            </a:r>
            <a:r>
              <a:rPr lang="hu-HU" sz="2800" dirty="0"/>
              <a:t>. </a:t>
            </a:r>
            <a:endParaRPr lang="hu-HU" sz="2800" dirty="0" smtClean="0"/>
          </a:p>
          <a:p>
            <a:pPr marL="0" indent="0">
              <a:buNone/>
            </a:pPr>
            <a:endParaRPr lang="hu-HU" sz="2800" dirty="0"/>
          </a:p>
          <a:p>
            <a:pPr marL="0" indent="0">
              <a:buNone/>
            </a:pPr>
            <a:r>
              <a:rPr lang="hu-HU" sz="2800" dirty="0" smtClean="0"/>
              <a:t>A </a:t>
            </a:r>
            <a:r>
              <a:rPr lang="hu-HU" sz="2800" dirty="0"/>
              <a:t>vizsgálatok szerint leginkább a szoftveres modellezés eredményei által prognosztizált hatásterület nagysága tért el a valóságtól, esetenként 5-szörös mértékben felülbecsülve azt.</a:t>
            </a:r>
          </a:p>
        </p:txBody>
      </p:sp>
    </p:spTree>
    <p:extLst>
      <p:ext uri="{BB962C8B-B14F-4D97-AF65-F5344CB8AC3E}">
        <p14:creationId xmlns:p14="http://schemas.microsoft.com/office/powerpoint/2010/main" xmlns="" val="36827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3600" b="1" dirty="0" smtClean="0"/>
              <a:t>A 2/1987. (II. 17.) </a:t>
            </a:r>
            <a:r>
              <a:rPr lang="hu-HU" sz="3600" b="1" dirty="0" err="1" smtClean="0"/>
              <a:t>IpM</a:t>
            </a:r>
            <a:r>
              <a:rPr lang="hu-HU" sz="3600" b="1" dirty="0" smtClean="0"/>
              <a:t> számú rendelettel kiadott Robbanóanyag-ipari Biztonsági Szabályzat</a:t>
            </a:r>
            <a:endParaRPr lang="hu-HU" sz="3600" b="1" dirty="0"/>
          </a:p>
        </p:txBody>
      </p:sp>
      <p:sp>
        <p:nvSpPr>
          <p:cNvPr id="3" name="Téglalap 2"/>
          <p:cNvSpPr/>
          <p:nvPr/>
        </p:nvSpPr>
        <p:spPr>
          <a:xfrm>
            <a:off x="159249" y="1772816"/>
            <a:ext cx="88569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/>
              <a:t>A módszer előnyei</a:t>
            </a:r>
            <a:r>
              <a:rPr lang="hu-HU" sz="2800" dirty="0"/>
              <a:t>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2800" dirty="0"/>
              <a:t>alkalmazása egyszerű,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2800" dirty="0"/>
              <a:t>gyors,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2800" dirty="0"/>
              <a:t>figyelembe veszi az üzem helyi sajátosságai, a természetes és mesterséges csillapítási tényezőket, mint kockázatcsökkentő intézkedéseket</a:t>
            </a:r>
            <a:r>
              <a:rPr lang="hu-HU" sz="2800" dirty="0" smtClean="0"/>
              <a:t>.</a:t>
            </a:r>
          </a:p>
          <a:p>
            <a:pPr lvl="0"/>
            <a:r>
              <a:rPr lang="hu-HU" sz="2800" b="1" dirty="0"/>
              <a:t>Hátránya:</a:t>
            </a:r>
            <a:r>
              <a:rPr lang="hu-HU" sz="2800" dirty="0"/>
              <a:t> </a:t>
            </a:r>
            <a:endParaRPr lang="hu-HU" sz="28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hu-HU" sz="2800" dirty="0" smtClean="0"/>
              <a:t>a </a:t>
            </a:r>
            <a:r>
              <a:rPr lang="hu-HU" sz="2800" dirty="0"/>
              <a:t>módszer nem felel meg a jelzett </a:t>
            </a:r>
            <a:r>
              <a:rPr lang="hu-HU" sz="2800" dirty="0" smtClean="0"/>
              <a:t>kormányrendelet előírásainak</a:t>
            </a:r>
            <a:r>
              <a:rPr lang="hu-HU" sz="2800" dirty="0"/>
              <a:t>, segítségével </a:t>
            </a:r>
            <a:r>
              <a:rPr lang="hu-HU" sz="2800" u="sng" dirty="0"/>
              <a:t>a halálozás egyéni-, a társadalmi és a sérülés egyéni kockázat nem határozható meg</a:t>
            </a:r>
            <a:r>
              <a:rPr lang="hu-H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7203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3100" b="1" dirty="0" smtClean="0"/>
              <a:t/>
            </a:r>
            <a:br>
              <a:rPr lang="hu-HU" sz="3100" b="1" dirty="0" smtClean="0"/>
            </a:br>
            <a:r>
              <a:rPr lang="hu-HU" sz="3100" b="1" dirty="0" smtClean="0"/>
              <a:t/>
            </a:r>
            <a:br>
              <a:rPr lang="hu-HU" sz="3100" b="1" dirty="0" smtClean="0"/>
            </a:br>
            <a:r>
              <a:rPr lang="hu-HU" sz="3100" b="1" dirty="0"/>
              <a:t/>
            </a:r>
            <a:br>
              <a:rPr lang="hu-HU" sz="3100" b="1" dirty="0"/>
            </a:br>
            <a:r>
              <a:rPr lang="hu-HU" sz="3100" b="1" dirty="0" smtClean="0"/>
              <a:t/>
            </a:r>
            <a:br>
              <a:rPr lang="hu-HU" sz="3100" b="1" dirty="0" smtClean="0"/>
            </a:br>
            <a:r>
              <a:rPr lang="hu-HU" sz="3100" b="1" dirty="0" smtClean="0"/>
              <a:t/>
            </a:r>
            <a:br>
              <a:rPr lang="hu-HU" sz="3100" b="1" dirty="0" smtClean="0"/>
            </a:br>
            <a:r>
              <a:rPr lang="hu-HU" sz="3100" b="1" dirty="0"/>
              <a:t/>
            </a:r>
            <a:br>
              <a:rPr lang="hu-HU" sz="3100" b="1" dirty="0"/>
            </a:br>
            <a:r>
              <a:rPr lang="hu-HU" sz="3100" b="1" dirty="0" smtClean="0"/>
              <a:t/>
            </a:r>
            <a:br>
              <a:rPr lang="hu-HU" sz="3100" b="1" dirty="0" smtClean="0"/>
            </a:br>
            <a:r>
              <a:rPr lang="hu-HU" sz="3100" b="1" dirty="0"/>
              <a:t/>
            </a:r>
            <a:br>
              <a:rPr lang="hu-HU" sz="3100" b="1" dirty="0"/>
            </a:br>
            <a:r>
              <a:rPr lang="hu-HU" sz="4000" b="1" dirty="0" smtClean="0"/>
              <a:t>A 218/2011. Kormányrendelet előírásainak megfelelő módszer alkalmazása</a:t>
            </a:r>
            <a:r>
              <a:rPr lang="hu-HU" sz="4400" dirty="0" smtClean="0"/>
              <a:t/>
            </a:r>
            <a:br>
              <a:rPr lang="hu-HU" sz="4400" dirty="0" smtClean="0"/>
            </a:b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3200" dirty="0" smtClean="0"/>
              <a:t>Az egyéni kockázatok meghatározásának lépései:</a:t>
            </a:r>
          </a:p>
          <a:p>
            <a:pPr>
              <a:buFontTx/>
              <a:buChar char="-"/>
            </a:pPr>
            <a:r>
              <a:rPr lang="hu-HU" sz="3200" dirty="0" smtClean="0"/>
              <a:t>veszélyazonosítás (súlyos baleseti szcenáriók meghatározása),</a:t>
            </a:r>
          </a:p>
          <a:p>
            <a:pPr>
              <a:buFontTx/>
              <a:buChar char="-"/>
            </a:pPr>
            <a:r>
              <a:rPr lang="hu-HU" sz="3200" dirty="0" smtClean="0"/>
              <a:t>gyakoriságelemzés, </a:t>
            </a:r>
          </a:p>
          <a:p>
            <a:pPr>
              <a:buFontTx/>
              <a:buChar char="-"/>
            </a:pPr>
            <a:r>
              <a:rPr lang="hu-HU" sz="3200" dirty="0" smtClean="0"/>
              <a:t>következményelemzés,</a:t>
            </a:r>
          </a:p>
          <a:p>
            <a:pPr>
              <a:buFontTx/>
              <a:buChar char="-"/>
            </a:pPr>
            <a:r>
              <a:rPr lang="hu-HU" sz="3200" dirty="0" smtClean="0"/>
              <a:t>egyéni kockázatok meghatározása,</a:t>
            </a:r>
          </a:p>
          <a:p>
            <a:pPr>
              <a:buFontTx/>
              <a:buChar char="-"/>
            </a:pPr>
            <a:r>
              <a:rPr lang="hu-HU" sz="3200" dirty="0" smtClean="0"/>
              <a:t>egyéni kockázatok minősítése.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xmlns="" val="153080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Veszélyazonosítás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3200" dirty="0" smtClean="0"/>
              <a:t>A súlyos baleseti szcenáriók meghatározása nem különösebben igényes feladat. A robbanóanyag raktárak semmiféle szűrési módszerrel nem vonhatók ki a további kockázatelemzés alól. A robbanóanyag raktárak esetében a jelenlévő összes anyag detonációjával számolunk, amennyiben a folyamat beindul.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xmlns="" val="6390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636680"/>
          </a:xfrm>
        </p:spPr>
        <p:txBody>
          <a:bodyPr>
            <a:noAutofit/>
          </a:bodyPr>
          <a:lstStyle/>
          <a:p>
            <a:pPr algn="ctr"/>
            <a:r>
              <a:rPr lang="hu-HU" sz="4000" dirty="0" smtClean="0"/>
              <a:t>Gyakoriságelemzés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46051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800" dirty="0"/>
              <a:t>A </a:t>
            </a:r>
            <a:r>
              <a:rPr lang="hu-HU" sz="2800" dirty="0" smtClean="0"/>
              <a:t>gyakoriságra a </a:t>
            </a:r>
            <a:r>
              <a:rPr lang="hu-HU" sz="2800" dirty="0"/>
              <a:t>nemzetközi szakirodalom (</a:t>
            </a:r>
            <a:r>
              <a:rPr lang="hu-HU" sz="2800" dirty="0" err="1"/>
              <a:t>Guidelines</a:t>
            </a:r>
            <a:r>
              <a:rPr lang="hu-HU" sz="2800" dirty="0"/>
              <a:t> </a:t>
            </a:r>
            <a:r>
              <a:rPr lang="hu-HU" sz="2800" dirty="0" err="1"/>
              <a:t>for</a:t>
            </a:r>
            <a:r>
              <a:rPr lang="hu-HU" sz="2800" dirty="0"/>
              <a:t> </a:t>
            </a:r>
            <a:r>
              <a:rPr lang="hu-HU" sz="2800" dirty="0" err="1"/>
              <a:t>quantitative</a:t>
            </a:r>
            <a:r>
              <a:rPr lang="hu-HU" sz="2800" dirty="0"/>
              <a:t> </a:t>
            </a:r>
            <a:r>
              <a:rPr lang="hu-HU" sz="2800" dirty="0" err="1"/>
              <a:t>risk</a:t>
            </a:r>
            <a:r>
              <a:rPr lang="hu-HU" sz="2800" dirty="0"/>
              <a:t> </a:t>
            </a:r>
            <a:r>
              <a:rPr lang="hu-HU" sz="2800" dirty="0" err="1"/>
              <a:t>assesment</a:t>
            </a:r>
            <a:r>
              <a:rPr lang="hu-HU" sz="2800" dirty="0"/>
              <a:t> („</a:t>
            </a:r>
            <a:r>
              <a:rPr lang="hu-HU" sz="2800" dirty="0" err="1"/>
              <a:t>Purple</a:t>
            </a:r>
            <a:r>
              <a:rPr lang="hu-HU" sz="2800" dirty="0"/>
              <a:t> </a:t>
            </a:r>
            <a:r>
              <a:rPr lang="hu-HU" sz="2800" dirty="0" err="1"/>
              <a:t>Book</a:t>
            </a:r>
            <a:r>
              <a:rPr lang="hu-HU" sz="2800" dirty="0" smtClean="0"/>
              <a:t>”), </a:t>
            </a:r>
            <a:r>
              <a:rPr lang="hu-HU" sz="2800" dirty="0"/>
              <a:t>és a </a:t>
            </a:r>
            <a:r>
              <a:rPr lang="hu-HU" sz="2800" dirty="0" err="1"/>
              <a:t>Controlling</a:t>
            </a:r>
            <a:r>
              <a:rPr lang="hu-HU" sz="2800" dirty="0"/>
              <a:t> </a:t>
            </a:r>
            <a:r>
              <a:rPr lang="hu-HU" sz="2800" dirty="0" err="1"/>
              <a:t>risks</a:t>
            </a:r>
            <a:r>
              <a:rPr lang="hu-HU" sz="2800" dirty="0"/>
              <a:t> </a:t>
            </a:r>
            <a:r>
              <a:rPr lang="hu-HU" sz="2800" dirty="0" err="1"/>
              <a:t>around</a:t>
            </a:r>
            <a:r>
              <a:rPr lang="hu-HU" sz="2800" dirty="0"/>
              <a:t> </a:t>
            </a:r>
            <a:r>
              <a:rPr lang="hu-HU" sz="2800" dirty="0" err="1"/>
              <a:t>explosives</a:t>
            </a:r>
            <a:r>
              <a:rPr lang="hu-HU" sz="2800" dirty="0"/>
              <a:t> </a:t>
            </a:r>
            <a:r>
              <a:rPr lang="hu-HU" sz="2800" dirty="0" err="1"/>
              <a:t>stores</a:t>
            </a:r>
            <a:r>
              <a:rPr lang="hu-HU" sz="2800" dirty="0"/>
              <a:t>, HSE, 2002.) </a:t>
            </a:r>
            <a:r>
              <a:rPr lang="hu-HU" sz="2800" dirty="0" err="1" smtClean="0"/>
              <a:t>javvasolnak</a:t>
            </a:r>
            <a:r>
              <a:rPr lang="hu-HU" sz="2800" dirty="0" smtClean="0"/>
              <a:t> </a:t>
            </a:r>
            <a:r>
              <a:rPr lang="hu-HU" sz="2800" dirty="0"/>
              <a:t>frekvencia értékeket az </a:t>
            </a:r>
            <a:r>
              <a:rPr lang="hu-HU" sz="2800" dirty="0" smtClean="0"/>
              <a:t>eddigi </a:t>
            </a:r>
            <a:r>
              <a:rPr lang="hu-HU" sz="2800" dirty="0"/>
              <a:t>bekövetkezett események alapján. </a:t>
            </a:r>
            <a:endParaRPr lang="hu-HU" sz="2800" dirty="0" smtClean="0"/>
          </a:p>
          <a:p>
            <a:pPr marL="0" indent="0" algn="just">
              <a:buNone/>
            </a:pPr>
            <a:r>
              <a:rPr lang="hu-HU" sz="2800" dirty="0" smtClean="0"/>
              <a:t>A </a:t>
            </a:r>
            <a:r>
              <a:rPr lang="hu-HU" sz="2800" dirty="0"/>
              <a:t>„</a:t>
            </a:r>
            <a:r>
              <a:rPr lang="hu-HU" sz="2800" dirty="0" err="1"/>
              <a:t>Purple</a:t>
            </a:r>
            <a:r>
              <a:rPr lang="hu-HU" sz="2800" dirty="0"/>
              <a:t> </a:t>
            </a:r>
            <a:r>
              <a:rPr lang="hu-HU" sz="2800" dirty="0" err="1"/>
              <a:t>Book</a:t>
            </a:r>
            <a:r>
              <a:rPr lang="hu-HU" sz="2800" dirty="0"/>
              <a:t>” 1 x 10</a:t>
            </a:r>
            <a:r>
              <a:rPr lang="hu-HU" sz="2800" baseline="30000" dirty="0"/>
              <a:t>-5</a:t>
            </a:r>
            <a:r>
              <a:rPr lang="hu-HU" sz="2800" dirty="0"/>
              <a:t> /év, a HSE 3x10</a:t>
            </a:r>
            <a:r>
              <a:rPr lang="hu-HU" sz="2800" baseline="30000" dirty="0"/>
              <a:t>-4</a:t>
            </a:r>
            <a:r>
              <a:rPr lang="hu-HU" sz="2800" dirty="0"/>
              <a:t> /raktár év, illetve 2x10</a:t>
            </a:r>
            <a:r>
              <a:rPr lang="hu-HU" sz="2800" baseline="30000" dirty="0"/>
              <a:t>-4</a:t>
            </a:r>
            <a:r>
              <a:rPr lang="hu-HU" sz="2800" dirty="0"/>
              <a:t>/raktár év értéket javasol. Tapasztalat szerint </a:t>
            </a:r>
            <a:r>
              <a:rPr lang="hu-HU" sz="2800" dirty="0" smtClean="0"/>
              <a:t>az </a:t>
            </a:r>
            <a:r>
              <a:rPr lang="hu-HU" sz="2800" dirty="0"/>
              <a:t>ezt felülvizsgáló </a:t>
            </a:r>
            <a:r>
              <a:rPr lang="hu-HU" sz="2800" dirty="0" smtClean="0"/>
              <a:t>hatóság ezeket </a:t>
            </a:r>
            <a:r>
              <a:rPr lang="hu-HU" sz="2800" dirty="0"/>
              <a:t>az értékeket közvetlenül nem fogadja el, így a </a:t>
            </a:r>
            <a:r>
              <a:rPr lang="hu-HU" sz="2800" dirty="0" smtClean="0"/>
              <a:t>szakértőknek </a:t>
            </a:r>
            <a:r>
              <a:rPr lang="hu-HU" sz="2800" dirty="0"/>
              <a:t>javasolt felülvizsgálni ezeket valamilyen </a:t>
            </a:r>
            <a:r>
              <a:rPr lang="hu-HU" sz="2800" dirty="0" smtClean="0"/>
              <a:t>eseményelemző </a:t>
            </a:r>
            <a:r>
              <a:rPr lang="hu-HU" sz="2800" dirty="0"/>
              <a:t>– többnyire hibafa – módszerrel. </a:t>
            </a:r>
            <a:endParaRPr lang="hu-HU" sz="2800" dirty="0" smtClean="0"/>
          </a:p>
          <a:p>
            <a:pPr marL="0" indent="0" algn="just">
              <a:buNone/>
            </a:pPr>
            <a:r>
              <a:rPr lang="hu-HU" sz="2800" dirty="0" smtClean="0"/>
              <a:t>Tapasztalatunk </a:t>
            </a:r>
            <a:r>
              <a:rPr lang="hu-HU" sz="2800" dirty="0"/>
              <a:t>szerint a hibafa módszerrel felülvizsgált, és a szakirodalmi értékek között nincs jelentős eltérés. </a:t>
            </a:r>
          </a:p>
          <a:p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xmlns="" val="40374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673389"/>
          </a:xfrm>
        </p:spPr>
        <p:txBody>
          <a:bodyPr>
            <a:normAutofit/>
          </a:bodyPr>
          <a:lstStyle/>
          <a:p>
            <a:pPr algn="ctr"/>
            <a:r>
              <a:rPr lang="hu-HU" sz="4000" dirty="0" smtClean="0"/>
              <a:t>Következményelemzés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692696"/>
            <a:ext cx="8928992" cy="61653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hu-HU" sz="9600" b="1" dirty="0"/>
              <a:t>A </a:t>
            </a:r>
            <a:r>
              <a:rPr lang="hu-HU" sz="9600" b="1" dirty="0" smtClean="0"/>
              <a:t>robbanóanyag raktárak  </a:t>
            </a:r>
            <a:r>
              <a:rPr lang="hu-HU" sz="9600" b="1" dirty="0" err="1" smtClean="0"/>
              <a:t>detonálásakor</a:t>
            </a:r>
            <a:r>
              <a:rPr lang="hu-HU" sz="9600" b="1" dirty="0" smtClean="0"/>
              <a:t>  az </a:t>
            </a:r>
            <a:r>
              <a:rPr lang="hu-HU" sz="9600" b="1" dirty="0"/>
              <a:t>alábbi következményekkel </a:t>
            </a:r>
            <a:r>
              <a:rPr lang="hu-HU" sz="9600" b="1" dirty="0" smtClean="0"/>
              <a:t>számolunk:</a:t>
            </a:r>
            <a:endParaRPr lang="hu-HU" sz="9600" b="1" dirty="0"/>
          </a:p>
          <a:p>
            <a:pPr lvl="0"/>
            <a:r>
              <a:rPr lang="hu-HU" sz="7200" b="1" dirty="0"/>
              <a:t>Romboló hatás</a:t>
            </a:r>
            <a:r>
              <a:rPr lang="hu-HU" sz="7200" dirty="0"/>
              <a:t>: a robbanás közvetlen környezetének szétroncsolásában jelentkezik, maradó deformációt okoz.</a:t>
            </a:r>
          </a:p>
          <a:p>
            <a:pPr lvl="0"/>
            <a:r>
              <a:rPr lang="hu-HU" sz="7200" b="1" dirty="0"/>
              <a:t>Detonáció-átadás</a:t>
            </a:r>
            <a:r>
              <a:rPr lang="hu-HU" sz="7200" dirty="0"/>
              <a:t> </a:t>
            </a:r>
            <a:r>
              <a:rPr lang="hu-HU" sz="7200" dirty="0" smtClean="0"/>
              <a:t>(raktáron belüli dominóhatás</a:t>
            </a:r>
            <a:r>
              <a:rPr lang="hu-HU" sz="7200" dirty="0"/>
              <a:t>): a felrobbanó robbanóanyag </a:t>
            </a:r>
            <a:r>
              <a:rPr lang="hu-HU" sz="7200" dirty="0" smtClean="0"/>
              <a:t>olyan </a:t>
            </a:r>
            <a:r>
              <a:rPr lang="hu-HU" sz="7200" dirty="0"/>
              <a:t>áthatása egy másik robbanóanyagra (passzív töltetre), amelytől az felrobban.</a:t>
            </a:r>
          </a:p>
          <a:p>
            <a:pPr lvl="0"/>
            <a:r>
              <a:rPr lang="hu-HU" sz="7200" b="1" dirty="0" smtClean="0"/>
              <a:t>Léglökési hullám</a:t>
            </a:r>
            <a:r>
              <a:rPr lang="hu-HU" sz="7200" dirty="0" smtClean="0"/>
              <a:t>: </a:t>
            </a:r>
            <a:r>
              <a:rPr lang="hu-HU" sz="7200" dirty="0"/>
              <a:t>a robbanás által létrehozott és a levegőben haladó </a:t>
            </a:r>
            <a:r>
              <a:rPr lang="hu-HU" sz="7200" dirty="0" smtClean="0"/>
              <a:t>léglökési hullám </a:t>
            </a:r>
            <a:r>
              <a:rPr lang="hu-HU" sz="7200" dirty="0"/>
              <a:t>frontjának nyomása, azaz </a:t>
            </a:r>
            <a:r>
              <a:rPr lang="hu-HU" sz="7200" dirty="0" smtClean="0"/>
              <a:t>a pozitív fázis </a:t>
            </a:r>
            <a:r>
              <a:rPr lang="hu-HU" sz="7200" dirty="0"/>
              <a:t>maximális nyomása.</a:t>
            </a:r>
          </a:p>
          <a:p>
            <a:pPr lvl="0"/>
            <a:r>
              <a:rPr lang="hu-HU" sz="7200" b="1" dirty="0"/>
              <a:t>Szeizmikus hatás</a:t>
            </a:r>
            <a:r>
              <a:rPr lang="hu-HU" sz="7200" dirty="0"/>
              <a:t>: a robbanóanyagok felrobbanásánál - főleg a talajszint alá telepített robbanóanyagok robbanásánál - felszabaduló energia egy része rugalmas hullámok (rezgések) formájában a talajon keresztül érvényesíti károsító hatását az építményekre.</a:t>
            </a:r>
          </a:p>
          <a:p>
            <a:pPr lvl="0"/>
            <a:r>
              <a:rPr lang="hu-HU" sz="7200" b="1" dirty="0"/>
              <a:t>Repesz- (törmelék-) hatás</a:t>
            </a:r>
            <a:r>
              <a:rPr lang="hu-HU" sz="7200" dirty="0"/>
              <a:t>: az épületszerkezeti elemek, berendezési tárgyak, szerelvények robbanás hatására történő szétszóródása és azok veszélyeztető (károsító) hatása.</a:t>
            </a:r>
          </a:p>
          <a:p>
            <a:pPr lvl="0"/>
            <a:r>
              <a:rPr lang="hu-HU" sz="7200" b="1" dirty="0"/>
              <a:t>Robbanást követő gyújtóhatás</a:t>
            </a:r>
            <a:r>
              <a:rPr lang="hu-HU" sz="7200" dirty="0"/>
              <a:t>: a robbanás közvetlen hőhatása és a repeszhatás következtében szétszórt égő vagy felhevült anyagok, szerkezeti elemek által okozott gyújtóhatás.</a:t>
            </a:r>
          </a:p>
          <a:p>
            <a:pPr lvl="0"/>
            <a:r>
              <a:rPr lang="hu-HU" sz="7200" b="1" dirty="0"/>
              <a:t>Mérgező égéstermék keletkezése</a:t>
            </a:r>
            <a:r>
              <a:rPr lang="hu-HU" sz="7200" dirty="0"/>
              <a:t>: A robbanás során a robbanóanyag összetételétől függően mérgező égéstermék keletkezhet, amely a levegőben terjedhet</a:t>
            </a:r>
            <a:r>
              <a:rPr lang="hu-HU" sz="7200" dirty="0" smtClean="0"/>
              <a:t>.</a:t>
            </a:r>
          </a:p>
          <a:p>
            <a:pPr lvl="0"/>
            <a:r>
              <a:rPr lang="hu-HU" sz="7200" b="1" dirty="0" smtClean="0"/>
              <a:t>Másodlagos hatások</a:t>
            </a:r>
            <a:r>
              <a:rPr lang="hu-HU" sz="7200" dirty="0" smtClean="0"/>
              <a:t>: épületek, azok szerkezetei sérüléseiből </a:t>
            </a:r>
            <a:r>
              <a:rPr lang="hu-HU" sz="7200" dirty="0"/>
              <a:t>(például ablakok </a:t>
            </a:r>
            <a:r>
              <a:rPr lang="hu-HU" sz="7200" dirty="0" smtClean="0"/>
              <a:t>betörése, rosszul felfekvő gerendák lezuhanása stb.) eredő sérülések .</a:t>
            </a:r>
          </a:p>
          <a:p>
            <a:pPr lvl="0"/>
            <a:r>
              <a:rPr lang="hu-HU" sz="7200" dirty="0" smtClean="0"/>
              <a:t>Egyéb hatások:  toxikus égéstermékek, hőhatást stb. </a:t>
            </a:r>
            <a:endParaRPr lang="hu-HU" sz="72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8697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/>
              <a:t>A következmények értékelésénél azonban csak az alábbi lehetőségek vannak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51723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hu-HU" sz="3500" u="sng" dirty="0"/>
              <a:t>Szoftveres elemzéssel a kialakuló léglökési hullám hatásainak elemzése</a:t>
            </a:r>
            <a:r>
              <a:rPr lang="hu-HU" sz="3500" dirty="0"/>
              <a:t>: Az általunk alkalmazott szoftverek (DNV PHAST, SAVE II.) alkalmasak a léglökési hullám (túlnyomás) távolság diagram ábrázolására, ugyanakkor ezek az eredmények csak tájékoztató jellegűek, hiszen </a:t>
            </a:r>
            <a:r>
              <a:rPr lang="hu-HU" sz="3500" u="sng" dirty="0"/>
              <a:t>egyik szoftverben sem lehet figyelembe venni a természetes és mesterséges védelmi (csillapítási) tényezőket</a:t>
            </a:r>
            <a:r>
              <a:rPr lang="hu-HU" sz="3500" dirty="0"/>
              <a:t>.</a:t>
            </a:r>
          </a:p>
          <a:p>
            <a:pPr lvl="0"/>
            <a:r>
              <a:rPr lang="hu-HU" sz="3500" u="sng" dirty="0"/>
              <a:t>Dominóhatás vizsgálat </a:t>
            </a:r>
            <a:r>
              <a:rPr lang="hu-HU" sz="3500" dirty="0"/>
              <a:t>az előző vizsgálat alapján történhet, bár a valóságban bekövetkezett események </a:t>
            </a:r>
            <a:r>
              <a:rPr lang="hu-HU" sz="3500" dirty="0" smtClean="0"/>
              <a:t>az </a:t>
            </a:r>
            <a:r>
              <a:rPr lang="hu-HU" sz="3500" dirty="0"/>
              <a:t>eredményeket cáfolták.</a:t>
            </a:r>
          </a:p>
          <a:p>
            <a:pPr lvl="0"/>
            <a:r>
              <a:rPr lang="hu-HU" sz="3500" u="sng" dirty="0"/>
              <a:t>A mérgező égéstermékek </a:t>
            </a:r>
            <a:r>
              <a:rPr lang="hu-HU" sz="3500" dirty="0"/>
              <a:t>modellezhető szoftveresen a DNV PHAST, illetve a SAVE II segítségével, fontos viszont a kezdeti a paraméterek – elsősorban hőmérséklet – helyes definiálása. Tapasztalataink szerint az 1%-os elhalálozást okozó mérgező füstfelhő (elsősorban </a:t>
            </a:r>
            <a:r>
              <a:rPr lang="hu-HU" sz="3500" dirty="0" err="1"/>
              <a:t>N</a:t>
            </a:r>
            <a:r>
              <a:rPr lang="hu-HU" sz="3500" baseline="-25000" dirty="0" err="1"/>
              <a:t>y</a:t>
            </a:r>
            <a:r>
              <a:rPr lang="hu-HU" sz="3500" dirty="0" err="1"/>
              <a:t>O</a:t>
            </a:r>
            <a:r>
              <a:rPr lang="hu-HU" sz="3500" baseline="-25000" dirty="0" err="1"/>
              <a:t>x</a:t>
            </a:r>
            <a:r>
              <a:rPr lang="hu-HU" sz="3500" dirty="0"/>
              <a:t>) maximális terjedési távolsága – több tonna robbanóanyag robbanása esetén – néhány száz méter, így a kockázatelemzés során </a:t>
            </a:r>
            <a:r>
              <a:rPr lang="hu-HU" sz="3500" dirty="0" smtClean="0"/>
              <a:t>elhanyagolható</a:t>
            </a:r>
            <a:r>
              <a:rPr lang="hu-HU" sz="3500" dirty="0"/>
              <a:t>.</a:t>
            </a:r>
          </a:p>
          <a:p>
            <a:pPr lvl="0"/>
            <a:r>
              <a:rPr lang="hu-HU" sz="3500" u="sng" dirty="0"/>
              <a:t>Repeszhatás modellezésére nincs szoftveres lehetőség</a:t>
            </a:r>
            <a:r>
              <a:rPr lang="hu-HU" sz="3500" dirty="0"/>
              <a:t>, a HSE módszer tartalmaz egy elég nehezen követhető leírást.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95494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2379"/>
            <a:ext cx="8229600" cy="420656"/>
          </a:xfrm>
        </p:spPr>
        <p:txBody>
          <a:bodyPr>
            <a:normAutofit fontScale="90000"/>
          </a:bodyPr>
          <a:lstStyle/>
          <a:p>
            <a:pPr lvl="0" algn="ctr"/>
            <a:r>
              <a:rPr lang="hu-HU" dirty="0"/>
              <a:t/>
            </a:r>
            <a:br>
              <a:rPr lang="hu-HU" dirty="0"/>
            </a:br>
            <a:r>
              <a:rPr lang="hu-HU" sz="4400" b="1" i="1" dirty="0"/>
              <a:t>A kockázatok elemzése</a:t>
            </a:r>
            <a:endParaRPr lang="hu-HU" sz="4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496" y="476672"/>
            <a:ext cx="9108504" cy="63367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u-HU" sz="8600" dirty="0" smtClean="0"/>
          </a:p>
          <a:p>
            <a:pPr marL="0" indent="0">
              <a:buNone/>
            </a:pPr>
            <a:r>
              <a:rPr lang="hu-HU" sz="11200" dirty="0" smtClean="0"/>
              <a:t>A </a:t>
            </a:r>
            <a:r>
              <a:rPr lang="hu-HU" sz="11200" dirty="0"/>
              <a:t>halálozás egyéni kockázat az alábbi képlet alapján számolható ki</a:t>
            </a:r>
            <a:r>
              <a:rPr lang="hu-HU" sz="11200" dirty="0" smtClean="0"/>
              <a:t>:</a:t>
            </a:r>
          </a:p>
          <a:p>
            <a:pPr marL="0" indent="0">
              <a:buNone/>
            </a:pPr>
            <a:endParaRPr lang="hu-HU" sz="8600" dirty="0"/>
          </a:p>
          <a:p>
            <a:pPr marL="0" indent="0" algn="ctr">
              <a:buNone/>
            </a:pPr>
            <a:r>
              <a:rPr lang="hu-HU" sz="11200" dirty="0"/>
              <a:t>IR=P*F</a:t>
            </a:r>
            <a:r>
              <a:rPr lang="hu-HU" sz="11200" baseline="-25000" dirty="0"/>
              <a:t>E</a:t>
            </a:r>
            <a:r>
              <a:rPr lang="hu-HU" sz="11200" dirty="0"/>
              <a:t>*(</a:t>
            </a:r>
            <a:r>
              <a:rPr lang="hu-HU" sz="11200" dirty="0" smtClean="0"/>
              <a:t>T</a:t>
            </a:r>
            <a:r>
              <a:rPr lang="hu-HU" sz="11200" baseline="-25000" dirty="0" smtClean="0"/>
              <a:t>O</a:t>
            </a:r>
            <a:r>
              <a:rPr lang="hu-HU" sz="11200" dirty="0" smtClean="0"/>
              <a:t>* </a:t>
            </a:r>
            <a:r>
              <a:rPr lang="hu-HU" sz="11200" dirty="0" err="1" smtClean="0"/>
              <a:t>L</a:t>
            </a:r>
            <a:r>
              <a:rPr lang="hu-HU" sz="11200" baseline="-25000" dirty="0" err="1" smtClean="0"/>
              <a:t>o</a:t>
            </a:r>
            <a:r>
              <a:rPr lang="hu-HU" sz="11200" baseline="-25000" dirty="0" smtClean="0"/>
              <a:t> </a:t>
            </a:r>
            <a:r>
              <a:rPr lang="hu-HU" sz="11200" dirty="0" smtClean="0"/>
              <a:t>+T</a:t>
            </a:r>
            <a:r>
              <a:rPr lang="hu-HU" sz="11200" baseline="-25000" dirty="0" smtClean="0"/>
              <a:t>I</a:t>
            </a:r>
            <a:r>
              <a:rPr lang="hu-HU" sz="11200" dirty="0" smtClean="0"/>
              <a:t>*L </a:t>
            </a:r>
            <a:r>
              <a:rPr lang="hu-HU" sz="11200" baseline="-25000" dirty="0" smtClean="0"/>
              <a:t>i</a:t>
            </a:r>
            <a:r>
              <a:rPr lang="hu-HU" sz="11200" dirty="0"/>
              <a:t>), </a:t>
            </a:r>
            <a:endParaRPr lang="hu-HU" sz="11200" dirty="0" smtClean="0"/>
          </a:p>
          <a:p>
            <a:pPr marL="0" indent="0">
              <a:buNone/>
            </a:pPr>
            <a:r>
              <a:rPr lang="hu-HU" sz="8600" dirty="0" smtClean="0"/>
              <a:t>ahol:</a:t>
            </a:r>
          </a:p>
          <a:p>
            <a:endParaRPr lang="hu-HU" sz="5800" dirty="0"/>
          </a:p>
          <a:p>
            <a:pPr marL="0" indent="0">
              <a:buNone/>
            </a:pPr>
            <a:r>
              <a:rPr lang="hu-HU" sz="9600" dirty="0" smtClean="0"/>
              <a:t>P: az </a:t>
            </a:r>
            <a:r>
              <a:rPr lang="hu-HU" sz="9600" dirty="0"/>
              <a:t>esemény frekvenciája</a:t>
            </a:r>
          </a:p>
          <a:p>
            <a:pPr marL="0" indent="0">
              <a:buNone/>
            </a:pPr>
            <a:r>
              <a:rPr lang="hu-HU" sz="9600" dirty="0"/>
              <a:t>F</a:t>
            </a:r>
            <a:r>
              <a:rPr lang="hu-HU" sz="9600" baseline="-25000" dirty="0"/>
              <a:t>E</a:t>
            </a:r>
            <a:r>
              <a:rPr lang="hu-HU" sz="9600" dirty="0" smtClean="0"/>
              <a:t>: a </a:t>
            </a:r>
            <a:r>
              <a:rPr lang="hu-HU" sz="9600" dirty="0"/>
              <a:t>kockázatnak való kitettség időarányos értéke (az év azon törtrésze ameddig egy személy egy adott távolságban tölt el). Helyi lakosok esetében ez az érték </a:t>
            </a:r>
            <a:r>
              <a:rPr lang="hu-HU" sz="9600" dirty="0" smtClean="0"/>
              <a:t>1.</a:t>
            </a:r>
            <a:endParaRPr lang="hu-HU" sz="9600" dirty="0"/>
          </a:p>
          <a:p>
            <a:pPr marL="0" indent="0">
              <a:buNone/>
            </a:pPr>
            <a:r>
              <a:rPr lang="hu-HU" sz="9600" dirty="0"/>
              <a:t>T</a:t>
            </a:r>
            <a:r>
              <a:rPr lang="hu-HU" sz="9600" baseline="-25000" dirty="0"/>
              <a:t>O</a:t>
            </a:r>
            <a:r>
              <a:rPr lang="hu-HU" sz="9600" dirty="0" smtClean="0"/>
              <a:t>: az </a:t>
            </a:r>
            <a:r>
              <a:rPr lang="hu-HU" sz="9600" dirty="0"/>
              <a:t>idő azon tört része, amennyit egy személy házon kívül tölt el. Értéke </a:t>
            </a:r>
            <a:r>
              <a:rPr lang="hu-HU" sz="9600" dirty="0" smtClean="0"/>
              <a:t>11%, tipikus </a:t>
            </a:r>
            <a:r>
              <a:rPr lang="hu-HU" sz="9600" dirty="0"/>
              <a:t>értéknek tekinthető.</a:t>
            </a:r>
          </a:p>
          <a:p>
            <a:pPr marL="0" indent="0">
              <a:buNone/>
            </a:pPr>
            <a:r>
              <a:rPr lang="hu-HU" sz="9600" dirty="0" err="1"/>
              <a:t>L</a:t>
            </a:r>
            <a:r>
              <a:rPr lang="hu-HU" sz="9600" baseline="-25000" dirty="0" err="1"/>
              <a:t>o</a:t>
            </a:r>
            <a:r>
              <a:rPr lang="hu-HU" sz="9600" dirty="0" smtClean="0"/>
              <a:t>: annak </a:t>
            </a:r>
            <a:r>
              <a:rPr lang="hu-HU" sz="9600" dirty="0"/>
              <a:t>a személynek a halálozási valószínűsége, akik a robbanás idején szabad levegőn tartózkodik</a:t>
            </a:r>
          </a:p>
          <a:p>
            <a:pPr marL="0" indent="0">
              <a:buNone/>
            </a:pPr>
            <a:r>
              <a:rPr lang="hu-HU" sz="9600" dirty="0"/>
              <a:t>T</a:t>
            </a:r>
            <a:r>
              <a:rPr lang="hu-HU" sz="9600" baseline="-25000" dirty="0"/>
              <a:t>I</a:t>
            </a:r>
            <a:r>
              <a:rPr lang="hu-HU" sz="9600" dirty="0" smtClean="0"/>
              <a:t>: az </a:t>
            </a:r>
            <a:r>
              <a:rPr lang="hu-HU" sz="9600" dirty="0"/>
              <a:t>idő azon tört része, amennyit egy személy házon belül tölt el (0,89</a:t>
            </a:r>
            <a:r>
              <a:rPr lang="hu-HU" sz="9600" dirty="0" smtClean="0"/>
              <a:t>)</a:t>
            </a:r>
          </a:p>
          <a:p>
            <a:pPr marL="0" indent="0">
              <a:buNone/>
            </a:pPr>
            <a:r>
              <a:rPr lang="hu-HU" sz="9600" dirty="0" err="1"/>
              <a:t>L</a:t>
            </a:r>
            <a:r>
              <a:rPr lang="hu-HU" sz="9600" baseline="-25000" dirty="0" err="1"/>
              <a:t>i</a:t>
            </a:r>
            <a:r>
              <a:rPr lang="hu-HU" sz="9600" dirty="0" smtClean="0"/>
              <a:t>: Robbanásból </a:t>
            </a:r>
            <a:r>
              <a:rPr lang="hu-HU" sz="9600" dirty="0"/>
              <a:t>származó halálozási valószínűség épületben</a:t>
            </a:r>
          </a:p>
          <a:p>
            <a:endParaRPr lang="hu-HU" sz="9600" dirty="0"/>
          </a:p>
        </p:txBody>
      </p:sp>
    </p:spTree>
    <p:extLst>
      <p:ext uri="{BB962C8B-B14F-4D97-AF65-F5344CB8AC3E}">
        <p14:creationId xmlns:p14="http://schemas.microsoft.com/office/powerpoint/2010/main" xmlns="" val="13971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346</TotalTime>
  <Words>1592</Words>
  <Application>Microsoft Office PowerPoint</Application>
  <PresentationFormat>Diavetítés a képernyőre (4:3 oldalarány)</PresentationFormat>
  <Paragraphs>136</Paragraphs>
  <Slides>25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Áramlás</vt:lpstr>
      <vt:lpstr>Problémák a robbanóanyagok tárolásából származó kockázatok elemzésében </vt:lpstr>
      <vt:lpstr>Problémafelvetés</vt:lpstr>
      <vt:lpstr>A 2/1987. (II. 17.) IpM számú rendelettel kiadott Robbanóanyag-ipari Biztonsági Szabályzat</vt:lpstr>
      <vt:lpstr>        A 218/2011. Kormányrendelet előírásainak megfelelő módszer alkalmazása </vt:lpstr>
      <vt:lpstr>Veszélyazonosítás</vt:lpstr>
      <vt:lpstr>Gyakoriságelemzés</vt:lpstr>
      <vt:lpstr>Következményelemzés</vt:lpstr>
      <vt:lpstr>A következmények értékelésénél azonban csak az alábbi lehetőségek vannak</vt:lpstr>
      <vt:lpstr> A kockázatok elemzése</vt:lpstr>
      <vt:lpstr>10. dia</vt:lpstr>
      <vt:lpstr>Frekvencia: 2e-4/év, Q = 8000 kg  </vt:lpstr>
      <vt:lpstr> A módszer használhatóságának elemzése egy a valóságban bekövetkezett detonáció példáján</vt:lpstr>
      <vt:lpstr> Az esemény körülményei</vt:lpstr>
      <vt:lpstr>14. dia</vt:lpstr>
      <vt:lpstr>DNV Phast modellezés eredményei</vt:lpstr>
      <vt:lpstr>16. dia</vt:lpstr>
      <vt:lpstr> SAVE II. modellezés</vt:lpstr>
      <vt:lpstr>A valós következmények</vt:lpstr>
      <vt:lpstr>19. dia</vt:lpstr>
      <vt:lpstr>20. dia</vt:lpstr>
      <vt:lpstr>21. dia</vt:lpstr>
      <vt:lpstr>22. dia</vt:lpstr>
      <vt:lpstr>23. dia</vt:lpstr>
      <vt:lpstr>A számított és a valós következmények összevetése</vt:lpstr>
      <vt:lpstr>Összegzés, konklúzió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Problémák a robbanóanyagok tárolásából származó kockázatok elemzésében</dc:title>
  <dc:creator>Szakál Béla</dc:creator>
  <cp:lastModifiedBy>horvathh</cp:lastModifiedBy>
  <cp:revision>37</cp:revision>
  <dcterms:created xsi:type="dcterms:W3CDTF">2012-10-03T06:57:42Z</dcterms:created>
  <dcterms:modified xsi:type="dcterms:W3CDTF">2014-02-05T11:58:22Z</dcterms:modified>
</cp:coreProperties>
</file>